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8229600" cx="14630400"/>
  <p:notesSz cx="8229600" cy="14630400"/>
  <p:embeddedFontLst>
    <p:embeddedFont>
      <p:font typeface="Kanit Light"/>
      <p:regular r:id="rId13"/>
      <p:bold r:id="rId14"/>
      <p:italic r:id="rId15"/>
      <p:boldItalic r:id="rId16"/>
    </p:embeddedFont>
    <p:embeddedFont>
      <p:font typeface="Martel Sans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9" roundtripDataSignature="AMtx7mhfoK5MxqWJNsfrcl5ey4exzmvN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KanitLight-regular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KanitLight-italic.fntdata"/><Relationship Id="rId14" Type="http://schemas.openxmlformats.org/officeDocument/2006/relationships/font" Target="fonts/KanitLight-bold.fntdata"/><Relationship Id="rId17" Type="http://schemas.openxmlformats.org/officeDocument/2006/relationships/font" Target="fonts/MartelSans-regular.fntdata"/><Relationship Id="rId16" Type="http://schemas.openxmlformats.org/officeDocument/2006/relationships/font" Target="fonts/KanitLight-boldItalic.fntdata"/><Relationship Id="rId5" Type="http://schemas.openxmlformats.org/officeDocument/2006/relationships/slide" Target="slides/slide1.xml"/><Relationship Id="rId19" Type="http://customschemas.google.com/relationships/presentationmetadata" Target="metadata"/><Relationship Id="rId6" Type="http://schemas.openxmlformats.org/officeDocument/2006/relationships/slide" Target="slides/slide2.xml"/><Relationship Id="rId18" Type="http://schemas.openxmlformats.org/officeDocument/2006/relationships/font" Target="fonts/MartelSan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Relationship Id="rId4" Type="http://schemas.openxmlformats.org/officeDocument/2006/relationships/image" Target="../media/image15.png"/><Relationship Id="rId5" Type="http://schemas.openxmlformats.org/officeDocument/2006/relationships/image" Target="../media/image24.png"/><Relationship Id="rId6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Relationship Id="rId5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"/>
          <p:cNvSpPr/>
          <p:nvPr/>
        </p:nvSpPr>
        <p:spPr>
          <a:xfrm>
            <a:off x="793790" y="2697242"/>
            <a:ext cx="7556421" cy="28351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4450"/>
              <a:buFont typeface="Kanit Light"/>
              <a:buNone/>
            </a:pPr>
            <a:r>
              <a:rPr b="0" i="0" lang="en-US" sz="4450" u="none" cap="none" strike="noStrike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Operadores de Proyección y Agregaciones en MongoDB: Fundamentos y Pipeline Avanzado</a:t>
            </a:r>
            <a:endParaRPr b="0" i="0" sz="44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5" name="Google Shape;5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"/>
          <p:cNvSpPr/>
          <p:nvPr/>
        </p:nvSpPr>
        <p:spPr>
          <a:xfrm>
            <a:off x="648772" y="575905"/>
            <a:ext cx="7846457" cy="11584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88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3600"/>
              <a:buFont typeface="Kanit Light"/>
              <a:buNone/>
            </a:pPr>
            <a:r>
              <a:rPr b="0" i="0" lang="en-US" sz="3600" u="none" cap="none" strike="noStrike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¿Qué son los Operadores de Proyección y las Agregaciones?</a:t>
            </a:r>
            <a:endParaRPr b="0" i="0" sz="3600" u="none" cap="none" strike="noStrike"/>
          </a:p>
        </p:txBody>
      </p:sp>
      <p:sp>
        <p:nvSpPr>
          <p:cNvPr id="57" name="Google Shape;57;p2"/>
          <p:cNvSpPr/>
          <p:nvPr/>
        </p:nvSpPr>
        <p:spPr>
          <a:xfrm>
            <a:off x="648772" y="2012394"/>
            <a:ext cx="7846457" cy="2475428"/>
          </a:xfrm>
          <a:prstGeom prst="roundRect">
            <a:avLst>
              <a:gd fmla="val 3145" name="adj"/>
            </a:avLst>
          </a:prstGeom>
          <a:solidFill>
            <a:srgbClr val="DFECE9"/>
          </a:solidFill>
          <a:ln cap="flat" cmpd="sng" w="9525">
            <a:solidFill>
              <a:srgbClr val="4370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2"/>
          <p:cNvSpPr/>
          <p:nvPr/>
        </p:nvSpPr>
        <p:spPr>
          <a:xfrm>
            <a:off x="841653" y="2205276"/>
            <a:ext cx="556022" cy="556022"/>
          </a:xfrm>
          <a:prstGeom prst="roundRect">
            <a:avLst>
              <a:gd fmla="val 16443748" name="adj"/>
            </a:avLst>
          </a:prstGeom>
          <a:solidFill>
            <a:srgbClr val="437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9" name="Google Shape;5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4529" y="2326838"/>
            <a:ext cx="250150" cy="312777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"/>
          <p:cNvSpPr/>
          <p:nvPr/>
        </p:nvSpPr>
        <p:spPr>
          <a:xfrm>
            <a:off x="841653" y="2946559"/>
            <a:ext cx="3198614" cy="3474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150"/>
              <a:buFont typeface="Kanit Light"/>
              <a:buNone/>
            </a:pPr>
            <a:r>
              <a:rPr b="0" i="0" lang="en-US" sz="215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Operadores de Proyección</a:t>
            </a:r>
            <a:endParaRPr b="0" i="0" sz="2150" u="none" cap="none" strike="noStrike"/>
          </a:p>
        </p:txBody>
      </p:sp>
      <p:sp>
        <p:nvSpPr>
          <p:cNvPr id="61" name="Google Shape;61;p2"/>
          <p:cNvSpPr/>
          <p:nvPr/>
        </p:nvSpPr>
        <p:spPr>
          <a:xfrm>
            <a:off x="841653" y="3405188"/>
            <a:ext cx="7460694" cy="8897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450"/>
              <a:buFont typeface="Martel Sans"/>
              <a:buNone/>
            </a:pPr>
            <a:r>
              <a:rPr b="0" i="0" lang="en-US" sz="14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Permiten seleccionar, incluir o excluir campos específicos de tus documentos. Es como elegir las columnas que te interesan en una tabla, afinando la visualización de tus datos para centrarte solo en lo relevante.</a:t>
            </a:r>
            <a:endParaRPr b="0" i="0" sz="1450" u="none" cap="none" strike="noStrike"/>
          </a:p>
        </p:txBody>
      </p:sp>
      <p:sp>
        <p:nvSpPr>
          <p:cNvPr id="62" name="Google Shape;62;p2"/>
          <p:cNvSpPr/>
          <p:nvPr/>
        </p:nvSpPr>
        <p:spPr>
          <a:xfrm>
            <a:off x="648772" y="4673084"/>
            <a:ext cx="7846457" cy="2475428"/>
          </a:xfrm>
          <a:prstGeom prst="roundRect">
            <a:avLst>
              <a:gd fmla="val 3145" name="adj"/>
            </a:avLst>
          </a:prstGeom>
          <a:solidFill>
            <a:srgbClr val="DFECE9"/>
          </a:solidFill>
          <a:ln cap="flat" cmpd="sng" w="9525">
            <a:solidFill>
              <a:srgbClr val="4370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841653" y="4865965"/>
            <a:ext cx="556022" cy="556022"/>
          </a:xfrm>
          <a:prstGeom prst="roundRect">
            <a:avLst>
              <a:gd fmla="val 16443748" name="adj"/>
            </a:avLst>
          </a:prstGeom>
          <a:solidFill>
            <a:srgbClr val="437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4" name="Google Shape;64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4529" y="4987528"/>
            <a:ext cx="250150" cy="312777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"/>
          <p:cNvSpPr/>
          <p:nvPr/>
        </p:nvSpPr>
        <p:spPr>
          <a:xfrm>
            <a:off x="841653" y="5607248"/>
            <a:ext cx="2780467" cy="3474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150"/>
              <a:buFont typeface="Kanit Light"/>
              <a:buNone/>
            </a:pPr>
            <a:r>
              <a:rPr b="0" i="0" lang="en-US" sz="215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Agregaciones</a:t>
            </a:r>
            <a:endParaRPr b="0" i="0" sz="2150" u="none" cap="none" strike="noStrike"/>
          </a:p>
        </p:txBody>
      </p:sp>
      <p:sp>
        <p:nvSpPr>
          <p:cNvPr id="66" name="Google Shape;66;p2"/>
          <p:cNvSpPr/>
          <p:nvPr/>
        </p:nvSpPr>
        <p:spPr>
          <a:xfrm>
            <a:off x="841653" y="6065877"/>
            <a:ext cx="7460694" cy="8897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450"/>
              <a:buFont typeface="Martel Sans"/>
              <a:buNone/>
            </a:pPr>
            <a:r>
              <a:rPr b="0" i="0" lang="en-US" sz="14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Son procesos potentes para transformar y combinar datos de múltiples documentos. Su objetivo es obtener resultados calculados o resumidos, como promedios, sumas o conteos, transformando datos crudos en información útil.</a:t>
            </a:r>
            <a:endParaRPr b="0" i="0" sz="1450" u="none" cap="none" strike="noStrike"/>
          </a:p>
        </p:txBody>
      </p:sp>
      <p:sp>
        <p:nvSpPr>
          <p:cNvPr id="67" name="Google Shape;67;p2"/>
          <p:cNvSpPr/>
          <p:nvPr/>
        </p:nvSpPr>
        <p:spPr>
          <a:xfrm>
            <a:off x="648772" y="7356991"/>
            <a:ext cx="7846457" cy="296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SzPts val="1450"/>
              <a:buFont typeface="Arial"/>
              <a:buNone/>
            </a:pPr>
            <a:r>
              <a:t/>
            </a:r>
            <a:endParaRPr b="0" i="0" sz="14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/>
          <p:nvPr/>
        </p:nvSpPr>
        <p:spPr>
          <a:xfrm>
            <a:off x="700564" y="598884"/>
            <a:ext cx="12627054" cy="625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3900"/>
              <a:buFont typeface="Kanit Light"/>
              <a:buNone/>
            </a:pPr>
            <a:r>
              <a:rPr b="0" i="0" lang="en-US" sz="3900" u="none" cap="none" strike="noStrike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Agregaciones Básicas en MongoDB: Los Operadores Clave</a:t>
            </a:r>
            <a:endParaRPr b="0" i="0" sz="3900" u="none" cap="none" strike="noStrike"/>
          </a:p>
        </p:txBody>
      </p:sp>
      <p:sp>
        <p:nvSpPr>
          <p:cNvPr id="74" name="Google Shape;74;p3"/>
          <p:cNvSpPr/>
          <p:nvPr/>
        </p:nvSpPr>
        <p:spPr>
          <a:xfrm>
            <a:off x="700564" y="1624608"/>
            <a:ext cx="13229273" cy="6403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550"/>
              <a:buFont typeface="Martel Sans"/>
              <a:buNone/>
            </a:pPr>
            <a:r>
              <a:rPr b="0" i="0" lang="en-US" sz="15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Los operadores de agregación fundamentales son los pilares para el análisis de datos en MongoDB, permitiendo filtrar, transformar y resumir la información de manera eficiente.</a:t>
            </a:r>
            <a:endParaRPr b="0" i="0" sz="1550" u="none" cap="none" strike="noStrike"/>
          </a:p>
        </p:txBody>
      </p:sp>
      <p:sp>
        <p:nvSpPr>
          <p:cNvPr id="75" name="Google Shape;75;p3"/>
          <p:cNvSpPr/>
          <p:nvPr/>
        </p:nvSpPr>
        <p:spPr>
          <a:xfrm>
            <a:off x="700564" y="2490073"/>
            <a:ext cx="6514505" cy="2470190"/>
          </a:xfrm>
          <a:prstGeom prst="roundRect">
            <a:avLst>
              <a:gd fmla="val 3404" name="adj"/>
            </a:avLst>
          </a:prstGeom>
          <a:solidFill>
            <a:srgbClr val="FFFFFF"/>
          </a:solidFill>
          <a:ln cap="flat" cmpd="sng" w="22850">
            <a:solidFill>
              <a:srgbClr val="C5D2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3"/>
          <p:cNvSpPr/>
          <p:nvPr/>
        </p:nvSpPr>
        <p:spPr>
          <a:xfrm>
            <a:off x="723424" y="2512933"/>
            <a:ext cx="6468785" cy="600432"/>
          </a:xfrm>
          <a:prstGeom prst="roundRect">
            <a:avLst>
              <a:gd fmla="val 9434" name="adj"/>
            </a:avLst>
          </a:prstGeom>
          <a:solidFill>
            <a:srgbClr val="DFEC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7" name="Google Shape;7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7738" y="2621637"/>
            <a:ext cx="300157" cy="37528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3"/>
          <p:cNvSpPr/>
          <p:nvPr/>
        </p:nvSpPr>
        <p:spPr>
          <a:xfrm>
            <a:off x="923568" y="3313509"/>
            <a:ext cx="3552706" cy="312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950"/>
              <a:buFont typeface="Kanit Light"/>
              <a:buNone/>
            </a:pPr>
            <a:r>
              <a:rPr b="0" i="0" lang="en-US" sz="195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$match: Filtrado de Documentos</a:t>
            </a:r>
            <a:endParaRPr b="0" i="0" sz="1950" u="none" cap="none" strike="noStrike"/>
          </a:p>
        </p:txBody>
      </p:sp>
      <p:sp>
        <p:nvSpPr>
          <p:cNvPr id="79" name="Google Shape;79;p3"/>
          <p:cNvSpPr/>
          <p:nvPr/>
        </p:nvSpPr>
        <p:spPr>
          <a:xfrm>
            <a:off x="923568" y="3746302"/>
            <a:ext cx="6068497" cy="9909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550"/>
              <a:buFont typeface="Martel Sans"/>
              <a:buNone/>
            </a:pPr>
            <a:r>
              <a:rPr b="0" i="0" lang="en-US" sz="15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Filtra documentos que cumplen con condiciones específicas, similar a la cláusula </a:t>
            </a:r>
            <a:r>
              <a:rPr b="0" i="0" lang="en-US" sz="1550" u="none" cap="none" strike="noStrike">
                <a:solidFill>
                  <a:srgbClr val="2C3249"/>
                </a:solidFill>
                <a:highlight>
                  <a:srgbClr val="F2F2F2"/>
                </a:highlight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b="0" i="0" lang="en-US" sz="15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 en SQL. Es la primera etapa ideal para reducir el volumen de datos.</a:t>
            </a:r>
            <a:endParaRPr b="0" i="0" sz="1550" u="none" cap="none" strike="noStrike"/>
          </a:p>
        </p:txBody>
      </p:sp>
      <p:sp>
        <p:nvSpPr>
          <p:cNvPr id="80" name="Google Shape;80;p3"/>
          <p:cNvSpPr/>
          <p:nvPr/>
        </p:nvSpPr>
        <p:spPr>
          <a:xfrm>
            <a:off x="7415213" y="2490073"/>
            <a:ext cx="6514624" cy="2470190"/>
          </a:xfrm>
          <a:prstGeom prst="roundRect">
            <a:avLst>
              <a:gd fmla="val 3404" name="adj"/>
            </a:avLst>
          </a:prstGeom>
          <a:solidFill>
            <a:srgbClr val="FFFFFF"/>
          </a:solidFill>
          <a:ln cap="flat" cmpd="sng" w="22850">
            <a:solidFill>
              <a:srgbClr val="C5D2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3"/>
          <p:cNvSpPr/>
          <p:nvPr/>
        </p:nvSpPr>
        <p:spPr>
          <a:xfrm>
            <a:off x="7438073" y="2512933"/>
            <a:ext cx="6468904" cy="600432"/>
          </a:xfrm>
          <a:prstGeom prst="roundRect">
            <a:avLst>
              <a:gd fmla="val 9434" name="adj"/>
            </a:avLst>
          </a:prstGeom>
          <a:solidFill>
            <a:srgbClr val="DFEC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2" name="Google Shape;8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22387" y="2621637"/>
            <a:ext cx="300157" cy="37528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3"/>
          <p:cNvSpPr/>
          <p:nvPr/>
        </p:nvSpPr>
        <p:spPr>
          <a:xfrm>
            <a:off x="7638217" y="3313509"/>
            <a:ext cx="3301008" cy="312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950"/>
              <a:buFont typeface="Kanit Light"/>
              <a:buNone/>
            </a:pPr>
            <a:r>
              <a:rPr b="0" i="0" lang="en-US" sz="195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$project: Selección y Creación</a:t>
            </a:r>
            <a:endParaRPr b="0" i="0" sz="1950" u="none" cap="none" strike="noStrike"/>
          </a:p>
        </p:txBody>
      </p:sp>
      <p:sp>
        <p:nvSpPr>
          <p:cNvPr id="84" name="Google Shape;84;p3"/>
          <p:cNvSpPr/>
          <p:nvPr/>
        </p:nvSpPr>
        <p:spPr>
          <a:xfrm>
            <a:off x="7638217" y="3746302"/>
            <a:ext cx="6068616" cy="9604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550"/>
              <a:buFont typeface="Martel Sans"/>
              <a:buNone/>
            </a:pPr>
            <a:r>
              <a:rPr b="0" i="0" lang="en-US" sz="15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Permite seleccionar campos específicos, excluir otros y crear nuevos campos calculados. Con él, moldeas la estructura de salida de tus documentos.</a:t>
            </a:r>
            <a:endParaRPr b="0" i="0" sz="1550" u="none" cap="none" strike="noStrike"/>
          </a:p>
        </p:txBody>
      </p:sp>
      <p:sp>
        <p:nvSpPr>
          <p:cNvPr id="85" name="Google Shape;85;p3"/>
          <p:cNvSpPr/>
          <p:nvPr/>
        </p:nvSpPr>
        <p:spPr>
          <a:xfrm>
            <a:off x="700564" y="5160407"/>
            <a:ext cx="6514505" cy="2470190"/>
          </a:xfrm>
          <a:prstGeom prst="roundRect">
            <a:avLst>
              <a:gd fmla="val 3404" name="adj"/>
            </a:avLst>
          </a:prstGeom>
          <a:solidFill>
            <a:srgbClr val="FFFFFF"/>
          </a:solidFill>
          <a:ln cap="flat" cmpd="sng" w="22850">
            <a:solidFill>
              <a:srgbClr val="C5D2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3"/>
          <p:cNvSpPr/>
          <p:nvPr/>
        </p:nvSpPr>
        <p:spPr>
          <a:xfrm>
            <a:off x="723424" y="5183267"/>
            <a:ext cx="6468785" cy="600432"/>
          </a:xfrm>
          <a:prstGeom prst="roundRect">
            <a:avLst>
              <a:gd fmla="val 9434" name="adj"/>
            </a:avLst>
          </a:prstGeom>
          <a:solidFill>
            <a:srgbClr val="DFEC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7" name="Google Shape;8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738" y="5291971"/>
            <a:ext cx="300157" cy="37528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3"/>
          <p:cNvSpPr/>
          <p:nvPr/>
        </p:nvSpPr>
        <p:spPr>
          <a:xfrm>
            <a:off x="923568" y="5983843"/>
            <a:ext cx="3444597" cy="312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950"/>
              <a:buFont typeface="Kanit Light"/>
              <a:buNone/>
            </a:pPr>
            <a:r>
              <a:rPr b="0" i="0" lang="en-US" sz="195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$group: Agrupación y Resumen</a:t>
            </a:r>
            <a:endParaRPr b="0" i="0" sz="1950" u="none" cap="none" strike="noStrike"/>
          </a:p>
        </p:txBody>
      </p:sp>
      <p:sp>
        <p:nvSpPr>
          <p:cNvPr id="89" name="Google Shape;89;p3"/>
          <p:cNvSpPr/>
          <p:nvPr/>
        </p:nvSpPr>
        <p:spPr>
          <a:xfrm>
            <a:off x="923568" y="6416635"/>
            <a:ext cx="6068497" cy="9909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550"/>
              <a:buFont typeface="Martel Sans"/>
              <a:buNone/>
            </a:pPr>
            <a:r>
              <a:rPr b="0" i="0" lang="en-US" sz="15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Agrupa documentos por un campo clave y aplica funciones acumuladoras (como </a:t>
            </a:r>
            <a:r>
              <a:rPr b="0" i="0" lang="en-US" sz="1550" u="none" cap="none" strike="noStrike">
                <a:solidFill>
                  <a:srgbClr val="2C3249"/>
                </a:solidFill>
                <a:highlight>
                  <a:srgbClr val="F2F2F2"/>
                </a:highlight>
                <a:latin typeface="Consolas"/>
                <a:ea typeface="Consolas"/>
                <a:cs typeface="Consolas"/>
                <a:sym typeface="Consolas"/>
              </a:rPr>
              <a:t>$sum</a:t>
            </a:r>
            <a:r>
              <a:rPr b="0" i="0" lang="en-US" sz="15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, </a:t>
            </a:r>
            <a:r>
              <a:rPr b="0" i="0" lang="en-US" sz="1550" u="none" cap="none" strike="noStrike">
                <a:solidFill>
                  <a:srgbClr val="2C3249"/>
                </a:solidFill>
                <a:highlight>
                  <a:srgbClr val="F2F2F2"/>
                </a:highlight>
                <a:latin typeface="Consolas"/>
                <a:ea typeface="Consolas"/>
                <a:cs typeface="Consolas"/>
                <a:sym typeface="Consolas"/>
              </a:rPr>
              <a:t>$avg</a:t>
            </a:r>
            <a:r>
              <a:rPr b="0" i="0" lang="en-US" sz="15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, </a:t>
            </a:r>
            <a:r>
              <a:rPr b="0" i="0" lang="en-US" sz="1550" u="none" cap="none" strike="noStrike">
                <a:solidFill>
                  <a:srgbClr val="2C3249"/>
                </a:solidFill>
                <a:highlight>
                  <a:srgbClr val="F2F2F2"/>
                </a:highlight>
                <a:latin typeface="Consolas"/>
                <a:ea typeface="Consolas"/>
                <a:cs typeface="Consolas"/>
                <a:sym typeface="Consolas"/>
              </a:rPr>
              <a:t>$min</a:t>
            </a:r>
            <a:r>
              <a:rPr b="0" i="0" lang="en-US" sz="15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, </a:t>
            </a:r>
            <a:r>
              <a:rPr b="0" i="0" lang="en-US" sz="1550" u="none" cap="none" strike="noStrike">
                <a:solidFill>
                  <a:srgbClr val="2C3249"/>
                </a:solidFill>
                <a:highlight>
                  <a:srgbClr val="F2F2F2"/>
                </a:highlight>
                <a:latin typeface="Consolas"/>
                <a:ea typeface="Consolas"/>
                <a:cs typeface="Consolas"/>
                <a:sym typeface="Consolas"/>
              </a:rPr>
              <a:t>$max</a:t>
            </a:r>
            <a:r>
              <a:rPr b="0" i="0" lang="en-US" sz="15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) para resumir datos.</a:t>
            </a:r>
            <a:endParaRPr b="0" i="0" sz="1550" u="none" cap="none" strike="noStrike"/>
          </a:p>
        </p:txBody>
      </p:sp>
      <p:sp>
        <p:nvSpPr>
          <p:cNvPr id="90" name="Google Shape;90;p3"/>
          <p:cNvSpPr/>
          <p:nvPr/>
        </p:nvSpPr>
        <p:spPr>
          <a:xfrm>
            <a:off x="7415213" y="5160407"/>
            <a:ext cx="6514624" cy="2470190"/>
          </a:xfrm>
          <a:prstGeom prst="roundRect">
            <a:avLst>
              <a:gd fmla="val 3404" name="adj"/>
            </a:avLst>
          </a:prstGeom>
          <a:solidFill>
            <a:srgbClr val="FFFFFF"/>
          </a:solidFill>
          <a:ln cap="flat" cmpd="sng" w="22850">
            <a:solidFill>
              <a:srgbClr val="C5D2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3"/>
          <p:cNvSpPr/>
          <p:nvPr/>
        </p:nvSpPr>
        <p:spPr>
          <a:xfrm>
            <a:off x="7438073" y="5183267"/>
            <a:ext cx="6468904" cy="600432"/>
          </a:xfrm>
          <a:prstGeom prst="roundRect">
            <a:avLst>
              <a:gd fmla="val 9434" name="adj"/>
            </a:avLst>
          </a:prstGeom>
          <a:solidFill>
            <a:srgbClr val="DFEC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2" name="Google Shape;92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22387" y="5291971"/>
            <a:ext cx="300157" cy="37528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3"/>
          <p:cNvSpPr/>
          <p:nvPr/>
        </p:nvSpPr>
        <p:spPr>
          <a:xfrm>
            <a:off x="7638217" y="5983843"/>
            <a:ext cx="3512463" cy="312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950"/>
              <a:buFont typeface="Kanit Light"/>
              <a:buNone/>
            </a:pPr>
            <a:r>
              <a:rPr b="0" i="0" lang="en-US" sz="195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$sort &amp; $limit: Orden y Cantidad</a:t>
            </a:r>
            <a:endParaRPr b="0" i="0" sz="1950" u="none" cap="none" strike="noStrike"/>
          </a:p>
        </p:txBody>
      </p:sp>
      <p:sp>
        <p:nvSpPr>
          <p:cNvPr id="94" name="Google Shape;94;p3"/>
          <p:cNvSpPr/>
          <p:nvPr/>
        </p:nvSpPr>
        <p:spPr>
          <a:xfrm>
            <a:off x="7638217" y="6416635"/>
            <a:ext cx="6068616" cy="9604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550"/>
              <a:buFont typeface="Martel Sans"/>
              <a:buNone/>
            </a:pPr>
            <a:r>
              <a:rPr b="0" i="0" lang="en-US" sz="15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Utilizados para ordenar los resultados de la agregación y restringir el número de documentos devueltos, optimizando la visualización de los datos finales.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0" name="Google Shape;10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338387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4"/>
          <p:cNvSpPr/>
          <p:nvPr/>
        </p:nvSpPr>
        <p:spPr>
          <a:xfrm>
            <a:off x="654725" y="3280410"/>
            <a:ext cx="12498348" cy="584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27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3650"/>
              <a:buFont typeface="Kanit Light"/>
              <a:buNone/>
            </a:pPr>
            <a:r>
              <a:rPr b="0" i="0" lang="en-US" sz="3650" u="none" cap="none" strike="noStrike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Relaciones Complejas en MongoDB: Modelando Datos Reales</a:t>
            </a:r>
            <a:endParaRPr b="0" i="0" sz="3650" u="none" cap="none" strike="noStrike"/>
          </a:p>
        </p:txBody>
      </p:sp>
      <p:sp>
        <p:nvSpPr>
          <p:cNvPr id="102" name="Google Shape;102;p4"/>
          <p:cNvSpPr/>
          <p:nvPr/>
        </p:nvSpPr>
        <p:spPr>
          <a:xfrm>
            <a:off x="654725" y="4145518"/>
            <a:ext cx="13320951" cy="5984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450"/>
              <a:buFont typeface="Martel Sans"/>
              <a:buNone/>
            </a:pPr>
            <a:r>
              <a:rPr b="0" i="0" lang="en-US" sz="14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MongoDB ofrece flexibilidad para modelar relaciones complejas, adaptándose a la naturaleza cambiante de los datos modernos sin la rigidez de los esquemas relacionales.</a:t>
            </a:r>
            <a:endParaRPr b="0" i="0" sz="1450" u="none" cap="none" strike="noStrike"/>
          </a:p>
        </p:txBody>
      </p:sp>
      <p:pic>
        <p:nvPicPr>
          <p:cNvPr descr="preencoded.png" id="103" name="Google Shape;10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4725" y="4954310"/>
            <a:ext cx="467678" cy="46767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"/>
          <p:cNvSpPr/>
          <p:nvPr/>
        </p:nvSpPr>
        <p:spPr>
          <a:xfrm>
            <a:off x="654725" y="5655826"/>
            <a:ext cx="2338388" cy="2922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800"/>
              <a:buFont typeface="Kanit Light"/>
              <a:buNone/>
            </a:pPr>
            <a:r>
              <a:rPr b="0" i="0" lang="en-US" sz="180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Uno a Muchos</a:t>
            </a:r>
            <a:endParaRPr b="0" i="0" sz="1800" u="none" cap="none" strike="noStrike"/>
          </a:p>
        </p:txBody>
      </p:sp>
      <p:sp>
        <p:nvSpPr>
          <p:cNvPr id="105" name="Google Shape;105;p4"/>
          <p:cNvSpPr/>
          <p:nvPr/>
        </p:nvSpPr>
        <p:spPr>
          <a:xfrm>
            <a:off x="654725" y="6060281"/>
            <a:ext cx="4284345" cy="11968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450"/>
              <a:buFont typeface="Martel Sans"/>
              <a:buNone/>
            </a:pPr>
            <a:r>
              <a:rPr b="0" i="0" lang="en-US" sz="14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Un documento padre puede tener múltiples documentos hijos. Se modela incrustando arrays de referencias o documentos, como un usuario con varios pedidos asociados.</a:t>
            </a:r>
            <a:endParaRPr b="0" i="0" sz="1450" u="none" cap="none" strike="noStrike"/>
          </a:p>
        </p:txBody>
      </p:sp>
      <p:pic>
        <p:nvPicPr>
          <p:cNvPr descr="preencoded.png" id="106" name="Google Shape;10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72908" y="4954310"/>
            <a:ext cx="467678" cy="467678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4"/>
          <p:cNvSpPr/>
          <p:nvPr/>
        </p:nvSpPr>
        <p:spPr>
          <a:xfrm>
            <a:off x="5172908" y="5655826"/>
            <a:ext cx="2338388" cy="2922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800"/>
              <a:buFont typeface="Kanit Light"/>
              <a:buNone/>
            </a:pPr>
            <a:r>
              <a:rPr b="0" i="0" lang="en-US" sz="180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Muchos a Muchos</a:t>
            </a:r>
            <a:endParaRPr b="0" i="0" sz="1800" u="none" cap="none" strike="noStrike"/>
          </a:p>
        </p:txBody>
      </p:sp>
      <p:sp>
        <p:nvSpPr>
          <p:cNvPr id="108" name="Google Shape;108;p4"/>
          <p:cNvSpPr/>
          <p:nvPr/>
        </p:nvSpPr>
        <p:spPr>
          <a:xfrm>
            <a:off x="5172908" y="6060281"/>
            <a:ext cx="4284464" cy="1227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450"/>
              <a:buFont typeface="Martel Sans"/>
              <a:buNone/>
            </a:pPr>
            <a:r>
              <a:rPr b="0" i="0" lang="en-US" sz="14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Relaciones cruzadas donde múltiples entidades se asocian con múltiples otras. A menudo se gestionan mediante referencias y se resuelven con el operador </a:t>
            </a:r>
            <a:r>
              <a:rPr b="0" i="0" lang="en-US" sz="1450" u="none" cap="none" strike="noStrike">
                <a:solidFill>
                  <a:srgbClr val="2C3249"/>
                </a:solidFill>
                <a:highlight>
                  <a:srgbClr val="F2F2F2"/>
                </a:highlight>
                <a:latin typeface="Consolas"/>
                <a:ea typeface="Consolas"/>
                <a:cs typeface="Consolas"/>
                <a:sym typeface="Consolas"/>
              </a:rPr>
              <a:t>$lookup</a:t>
            </a:r>
            <a:r>
              <a:rPr b="0" i="0" lang="en-US" sz="14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.</a:t>
            </a:r>
            <a:endParaRPr b="0" i="0" sz="1450" u="none" cap="none" strike="noStrike"/>
          </a:p>
        </p:txBody>
      </p:sp>
      <p:pic>
        <p:nvPicPr>
          <p:cNvPr descr="preencoded.png" id="109" name="Google Shape;109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91211" y="4954310"/>
            <a:ext cx="467678" cy="467678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4"/>
          <p:cNvSpPr/>
          <p:nvPr/>
        </p:nvSpPr>
        <p:spPr>
          <a:xfrm>
            <a:off x="9691211" y="5655826"/>
            <a:ext cx="2803803" cy="2922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800"/>
              <a:buFont typeface="Kanit Light"/>
              <a:buNone/>
            </a:pPr>
            <a:r>
              <a:rPr b="0" i="0" lang="en-US" sz="180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Subdocumentos Dinámicos</a:t>
            </a:r>
            <a:endParaRPr b="0" i="0" sz="1800" u="none" cap="none" strike="noStrike"/>
          </a:p>
        </p:txBody>
      </p:sp>
      <p:sp>
        <p:nvSpPr>
          <p:cNvPr id="111" name="Google Shape;111;p4"/>
          <p:cNvSpPr/>
          <p:nvPr/>
        </p:nvSpPr>
        <p:spPr>
          <a:xfrm>
            <a:off x="9691211" y="6060281"/>
            <a:ext cx="4284464" cy="11968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450"/>
              <a:buFont typeface="Martel Sans"/>
              <a:buNone/>
            </a:pPr>
            <a:r>
              <a:rPr b="0" i="0" lang="en-US" sz="14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Arrays o documentos embebidos que pueden crecer y cambiar con el tiempo. Proporcionan gran flexibilidad para datos heterogéneos o evolutivos dentro de un mismo documento.</a:t>
            </a:r>
            <a:endParaRPr b="0" i="0" sz="14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/>
          <p:cNvSpPr/>
          <p:nvPr/>
        </p:nvSpPr>
        <p:spPr>
          <a:xfrm>
            <a:off x="658178" y="517088"/>
            <a:ext cx="11712416" cy="5876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3700"/>
              <a:buFont typeface="Kanit Light"/>
              <a:buNone/>
            </a:pPr>
            <a:r>
              <a:rPr b="0" i="0" lang="en-US" sz="3700" u="none" cap="none" strike="noStrike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Pipeline Avanzado: $lookup para Joins entre Colecciones</a:t>
            </a:r>
            <a:endParaRPr b="0" i="0" sz="3700" u="none" cap="none" strike="noStrike"/>
          </a:p>
        </p:txBody>
      </p:sp>
      <p:sp>
        <p:nvSpPr>
          <p:cNvPr id="118" name="Google Shape;118;p5"/>
          <p:cNvSpPr/>
          <p:nvPr/>
        </p:nvSpPr>
        <p:spPr>
          <a:xfrm>
            <a:off x="658178" y="1480899"/>
            <a:ext cx="13314045" cy="6324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450"/>
              <a:buFont typeface="Martel Sans"/>
              <a:buNone/>
            </a:pPr>
            <a:r>
              <a:rPr b="0" i="0" lang="en-US" sz="14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El operador </a:t>
            </a:r>
            <a:r>
              <a:rPr b="0" i="0" lang="en-US" sz="1450" u="none" cap="none" strike="noStrike">
                <a:solidFill>
                  <a:srgbClr val="2C3249"/>
                </a:solidFill>
                <a:highlight>
                  <a:srgbClr val="F2F2F2"/>
                </a:highlight>
                <a:latin typeface="Consolas"/>
                <a:ea typeface="Consolas"/>
                <a:cs typeface="Consolas"/>
                <a:sym typeface="Consolas"/>
              </a:rPr>
              <a:t>$lookup</a:t>
            </a:r>
            <a:r>
              <a:rPr b="0" i="0" lang="en-US" sz="14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 es una de las herramientas más potentes del pipeline de agregación, permitiendo simular operaciones de </a:t>
            </a:r>
            <a:r>
              <a:rPr b="0" i="1" lang="en-US" sz="14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left outer join</a:t>
            </a:r>
            <a:r>
              <a:rPr b="0" i="0" lang="en-US" sz="14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 entre colecciones no relacionadas directamente.</a:t>
            </a:r>
            <a:endParaRPr b="0" i="0" sz="1450" u="none" cap="none" strike="noStrike"/>
          </a:p>
        </p:txBody>
      </p:sp>
      <p:pic>
        <p:nvPicPr>
          <p:cNvPr descr="preencoded.png" id="119" name="Google Shape;11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178" y="2324933"/>
            <a:ext cx="6657023" cy="75223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5"/>
          <p:cNvSpPr/>
          <p:nvPr/>
        </p:nvSpPr>
        <p:spPr>
          <a:xfrm>
            <a:off x="846177" y="3265170"/>
            <a:ext cx="2350770" cy="2937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850"/>
              <a:buFont typeface="Kanit Light"/>
              <a:buNone/>
            </a:pPr>
            <a:r>
              <a:rPr b="0" i="0" lang="en-US" sz="185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from</a:t>
            </a:r>
            <a:endParaRPr b="0" i="0" sz="1850" u="none" cap="none" strike="noStrike"/>
          </a:p>
        </p:txBody>
      </p:sp>
      <p:sp>
        <p:nvSpPr>
          <p:cNvPr id="121" name="Google Shape;121;p5"/>
          <p:cNvSpPr/>
          <p:nvPr/>
        </p:nvSpPr>
        <p:spPr>
          <a:xfrm>
            <a:off x="846177" y="3671649"/>
            <a:ext cx="6281023" cy="300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450"/>
              <a:buFont typeface="Martel Sans"/>
              <a:buNone/>
            </a:pPr>
            <a:r>
              <a:rPr b="0" i="0" lang="en-US" sz="14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Especifica la colección externa con la que se realizará el join.</a:t>
            </a:r>
            <a:endParaRPr b="0" i="0" sz="1450" u="none" cap="none" strike="noStrike"/>
          </a:p>
        </p:txBody>
      </p:sp>
      <p:pic>
        <p:nvPicPr>
          <p:cNvPr descr="preencoded.png" id="122" name="Google Shape;12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15200" y="2324933"/>
            <a:ext cx="6657023" cy="752237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5"/>
          <p:cNvSpPr/>
          <p:nvPr/>
        </p:nvSpPr>
        <p:spPr>
          <a:xfrm>
            <a:off x="7503200" y="3265170"/>
            <a:ext cx="2350770" cy="2937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850"/>
              <a:buFont typeface="Kanit Light"/>
              <a:buNone/>
            </a:pPr>
            <a:r>
              <a:rPr b="0" i="0" lang="en-US" sz="185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localField</a:t>
            </a:r>
            <a:endParaRPr b="0" i="0" sz="1850" u="none" cap="none" strike="noStrike"/>
          </a:p>
        </p:txBody>
      </p:sp>
      <p:sp>
        <p:nvSpPr>
          <p:cNvPr id="124" name="Google Shape;124;p5"/>
          <p:cNvSpPr/>
          <p:nvPr/>
        </p:nvSpPr>
        <p:spPr>
          <a:xfrm>
            <a:off x="7503200" y="3671649"/>
            <a:ext cx="6281023" cy="601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450"/>
              <a:buFont typeface="Martel Sans"/>
              <a:buNone/>
            </a:pPr>
            <a:r>
              <a:rPr b="0" i="0" lang="en-US" sz="14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El campo de la colección de entrada de la agregación que se usará para la unión.</a:t>
            </a:r>
            <a:endParaRPr b="0" i="0" sz="1450" u="none" cap="none" strike="noStrike"/>
          </a:p>
        </p:txBody>
      </p:sp>
      <p:pic>
        <p:nvPicPr>
          <p:cNvPr descr="preencoded.png" id="125" name="Google Shape;125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8178" y="4461629"/>
            <a:ext cx="6657023" cy="75223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5"/>
          <p:cNvSpPr/>
          <p:nvPr/>
        </p:nvSpPr>
        <p:spPr>
          <a:xfrm>
            <a:off x="846177" y="5401866"/>
            <a:ext cx="2350770" cy="2937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850"/>
              <a:buFont typeface="Kanit Light"/>
              <a:buNone/>
            </a:pPr>
            <a:r>
              <a:rPr b="0" i="0" lang="en-US" sz="185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foreignField</a:t>
            </a:r>
            <a:endParaRPr b="0" i="0" sz="1850" u="none" cap="none" strike="noStrike"/>
          </a:p>
        </p:txBody>
      </p:sp>
      <p:sp>
        <p:nvSpPr>
          <p:cNvPr id="127" name="Google Shape;127;p5"/>
          <p:cNvSpPr/>
          <p:nvPr/>
        </p:nvSpPr>
        <p:spPr>
          <a:xfrm>
            <a:off x="846177" y="5808345"/>
            <a:ext cx="6281023" cy="331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450"/>
              <a:buFont typeface="Martel Sans"/>
              <a:buNone/>
            </a:pPr>
            <a:r>
              <a:rPr b="0" i="0" lang="en-US" sz="14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El campo de la colección "from" que se emparejará con el </a:t>
            </a:r>
            <a:r>
              <a:rPr b="0" i="0" lang="en-US" sz="1450" u="none" cap="none" strike="noStrike">
                <a:solidFill>
                  <a:srgbClr val="2C3249"/>
                </a:solidFill>
                <a:highlight>
                  <a:srgbClr val="F2F2F2"/>
                </a:highlight>
                <a:latin typeface="Consolas"/>
                <a:ea typeface="Consolas"/>
                <a:cs typeface="Consolas"/>
                <a:sym typeface="Consolas"/>
              </a:rPr>
              <a:t>localField</a:t>
            </a:r>
            <a:r>
              <a:rPr b="0" i="0" lang="en-US" sz="14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.</a:t>
            </a:r>
            <a:endParaRPr b="0" i="0" sz="1450" u="none" cap="none" strike="noStrike"/>
          </a:p>
        </p:txBody>
      </p:sp>
      <p:pic>
        <p:nvPicPr>
          <p:cNvPr descr="preencoded.png" id="128" name="Google Shape;128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15200" y="4461629"/>
            <a:ext cx="6657023" cy="752237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5"/>
          <p:cNvSpPr/>
          <p:nvPr/>
        </p:nvSpPr>
        <p:spPr>
          <a:xfrm>
            <a:off x="7503200" y="5401866"/>
            <a:ext cx="2350770" cy="2937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850"/>
              <a:buFont typeface="Kanit Light"/>
              <a:buNone/>
            </a:pPr>
            <a:r>
              <a:rPr b="0" i="0" lang="en-US" sz="185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as</a:t>
            </a:r>
            <a:endParaRPr b="0" i="0" sz="1850" u="none" cap="none" strike="noStrike"/>
          </a:p>
        </p:txBody>
      </p:sp>
      <p:sp>
        <p:nvSpPr>
          <p:cNvPr id="130" name="Google Shape;130;p5"/>
          <p:cNvSpPr/>
          <p:nvPr/>
        </p:nvSpPr>
        <p:spPr>
          <a:xfrm>
            <a:off x="7503200" y="5808345"/>
            <a:ext cx="6281023" cy="902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450"/>
              <a:buFont typeface="Martel Sans"/>
              <a:buNone/>
            </a:pPr>
            <a:r>
              <a:rPr b="0" i="0" lang="en-US" sz="14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El nombre del nuevo array que se añadirá a los documentos de entrada, conteniendo los documentos de la colección "from" que coinciden.</a:t>
            </a:r>
            <a:endParaRPr b="0" i="0" sz="1450" u="none" cap="none" strike="noStrike"/>
          </a:p>
        </p:txBody>
      </p:sp>
      <p:sp>
        <p:nvSpPr>
          <p:cNvPr id="131" name="Google Shape;131;p5"/>
          <p:cNvSpPr/>
          <p:nvPr/>
        </p:nvSpPr>
        <p:spPr>
          <a:xfrm>
            <a:off x="658178" y="7110889"/>
            <a:ext cx="13314045" cy="601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450"/>
              <a:buFont typeface="Martel Sans"/>
              <a:buNone/>
            </a:pPr>
            <a:r>
              <a:rPr b="0" i="0" lang="en-US" sz="14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Por ejemplo, podemos unir la colección "usuarios" con la colección "pedidos" para obtener una vista completa de los detalles de cada usuario junto con todos sus pedidos, enriqueciendo cada documento.</a:t>
            </a:r>
            <a:endParaRPr b="0" i="0" sz="14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7" name="Google Shape;13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306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6"/>
          <p:cNvSpPr/>
          <p:nvPr/>
        </p:nvSpPr>
        <p:spPr>
          <a:xfrm>
            <a:off x="645676" y="2816900"/>
            <a:ext cx="7657505" cy="5765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3600"/>
              <a:buFont typeface="Kanit Light"/>
              <a:buNone/>
            </a:pPr>
            <a:r>
              <a:rPr b="0" i="0" lang="en-US" sz="3600" u="none" cap="none" strike="noStrike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Descomponiendo Arrays con $unwind</a:t>
            </a:r>
            <a:endParaRPr b="0" i="0" sz="3600" u="none" cap="none" strike="noStrike"/>
          </a:p>
        </p:txBody>
      </p:sp>
      <p:sp>
        <p:nvSpPr>
          <p:cNvPr id="139" name="Google Shape;139;p6"/>
          <p:cNvSpPr/>
          <p:nvPr/>
        </p:nvSpPr>
        <p:spPr>
          <a:xfrm>
            <a:off x="645676" y="3670102"/>
            <a:ext cx="13339048" cy="6134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450"/>
              <a:buFont typeface="Martel Sans"/>
              <a:buNone/>
            </a:pPr>
            <a:r>
              <a:rPr b="0" i="0" lang="en-US" sz="14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El operador </a:t>
            </a:r>
            <a:r>
              <a:rPr b="0" i="0" lang="en-US" sz="1450" u="none" cap="none" strike="noStrike">
                <a:solidFill>
                  <a:srgbClr val="2C3249"/>
                </a:solidFill>
                <a:highlight>
                  <a:srgbClr val="F2F2F2"/>
                </a:highlight>
                <a:latin typeface="Consolas"/>
                <a:ea typeface="Consolas"/>
                <a:cs typeface="Consolas"/>
                <a:sym typeface="Consolas"/>
              </a:rPr>
              <a:t>$unwind</a:t>
            </a:r>
            <a:r>
              <a:rPr b="0" i="0" lang="en-US" sz="14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 es crucial cuando necesitas trabajar con elementos individuales dentro de arrays incrustados. Su función es "desarmar" un array, generando un documento separado para cada elemento del array.</a:t>
            </a:r>
            <a:endParaRPr b="0" i="0" sz="1450" u="none" cap="none" strike="noStrike"/>
          </a:p>
        </p:txBody>
      </p:sp>
      <p:sp>
        <p:nvSpPr>
          <p:cNvPr id="140" name="Google Shape;140;p6"/>
          <p:cNvSpPr/>
          <p:nvPr/>
        </p:nvSpPr>
        <p:spPr>
          <a:xfrm>
            <a:off x="645676" y="4491038"/>
            <a:ext cx="6577251" cy="2429470"/>
          </a:xfrm>
          <a:prstGeom prst="roundRect">
            <a:avLst>
              <a:gd fmla="val 3189" name="adj"/>
            </a:avLst>
          </a:prstGeom>
          <a:solidFill>
            <a:srgbClr val="DFECE9"/>
          </a:solidFill>
          <a:ln cap="flat" cmpd="sng" w="9525">
            <a:solidFill>
              <a:srgbClr val="4370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6"/>
          <p:cNvSpPr/>
          <p:nvPr/>
        </p:nvSpPr>
        <p:spPr>
          <a:xfrm>
            <a:off x="3657600" y="4683085"/>
            <a:ext cx="553403" cy="553403"/>
          </a:xfrm>
          <a:prstGeom prst="roundRect">
            <a:avLst>
              <a:gd fmla="val 16521569" name="adj"/>
            </a:avLst>
          </a:prstGeom>
          <a:solidFill>
            <a:srgbClr val="437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6"/>
          <p:cNvSpPr/>
          <p:nvPr/>
        </p:nvSpPr>
        <p:spPr>
          <a:xfrm>
            <a:off x="3809762" y="4804172"/>
            <a:ext cx="248960" cy="311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897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Kanit Light"/>
              <a:buNone/>
            </a:pPr>
            <a:r>
              <a:rPr b="0" i="0" lang="en-US" sz="1950" u="none" cap="none" strike="noStrike">
                <a:solidFill>
                  <a:srgbClr val="FFFFFF"/>
                </a:solidFill>
                <a:latin typeface="Kanit Light"/>
                <a:ea typeface="Kanit Light"/>
                <a:cs typeface="Kanit Light"/>
                <a:sym typeface="Kanit Light"/>
              </a:rPr>
              <a:t>1</a:t>
            </a:r>
            <a:endParaRPr b="0" i="0" sz="1950" u="none" cap="none" strike="noStrike"/>
          </a:p>
        </p:txBody>
      </p:sp>
      <p:sp>
        <p:nvSpPr>
          <p:cNvPr id="143" name="Google Shape;143;p6"/>
          <p:cNvSpPr/>
          <p:nvPr/>
        </p:nvSpPr>
        <p:spPr>
          <a:xfrm>
            <a:off x="2781300" y="5420916"/>
            <a:ext cx="2306003" cy="288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800"/>
              <a:buFont typeface="Kanit Light"/>
              <a:buNone/>
            </a:pPr>
            <a:r>
              <a:rPr b="0" i="0" lang="en-US" sz="180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Documento Original</a:t>
            </a:r>
            <a:endParaRPr b="0" i="0" sz="1800" u="none" cap="none" strike="noStrike"/>
          </a:p>
        </p:txBody>
      </p:sp>
      <p:sp>
        <p:nvSpPr>
          <p:cNvPr id="144" name="Google Shape;144;p6"/>
          <p:cNvSpPr/>
          <p:nvPr/>
        </p:nvSpPr>
        <p:spPr>
          <a:xfrm>
            <a:off x="837724" y="5819775"/>
            <a:ext cx="6193155" cy="590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450"/>
              <a:buFont typeface="Martel Sans"/>
              <a:buNone/>
            </a:pPr>
            <a:r>
              <a:rPr b="0" i="0" lang="en-US" sz="14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Un solo documento con un array de subdocumentos o valores. Por ejemplo, un pedido con un array de productos.</a:t>
            </a:r>
            <a:endParaRPr b="0" i="0" sz="1450" u="none" cap="none" strike="noStrike"/>
          </a:p>
        </p:txBody>
      </p:sp>
      <p:sp>
        <p:nvSpPr>
          <p:cNvPr id="145" name="Google Shape;145;p6"/>
          <p:cNvSpPr/>
          <p:nvPr/>
        </p:nvSpPr>
        <p:spPr>
          <a:xfrm>
            <a:off x="7407354" y="4491038"/>
            <a:ext cx="6577370" cy="2429470"/>
          </a:xfrm>
          <a:prstGeom prst="roundRect">
            <a:avLst>
              <a:gd fmla="val 3189" name="adj"/>
            </a:avLst>
          </a:prstGeom>
          <a:solidFill>
            <a:srgbClr val="DFECE9"/>
          </a:solidFill>
          <a:ln cap="flat" cmpd="sng" w="9525">
            <a:solidFill>
              <a:srgbClr val="4370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6"/>
          <p:cNvSpPr/>
          <p:nvPr/>
        </p:nvSpPr>
        <p:spPr>
          <a:xfrm>
            <a:off x="10419278" y="4683085"/>
            <a:ext cx="553403" cy="553403"/>
          </a:xfrm>
          <a:prstGeom prst="roundRect">
            <a:avLst>
              <a:gd fmla="val 16521569" name="adj"/>
            </a:avLst>
          </a:prstGeom>
          <a:solidFill>
            <a:srgbClr val="437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6"/>
          <p:cNvSpPr/>
          <p:nvPr/>
        </p:nvSpPr>
        <p:spPr>
          <a:xfrm>
            <a:off x="10571440" y="4804172"/>
            <a:ext cx="248960" cy="311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897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Kanit Light"/>
              <a:buNone/>
            </a:pPr>
            <a:r>
              <a:rPr b="0" i="0" lang="en-US" sz="1950" u="none" cap="none" strike="noStrike">
                <a:solidFill>
                  <a:srgbClr val="FFFFFF"/>
                </a:solidFill>
                <a:latin typeface="Kanit Light"/>
                <a:ea typeface="Kanit Light"/>
                <a:cs typeface="Kanit Light"/>
                <a:sym typeface="Kanit Light"/>
              </a:rPr>
              <a:t>2</a:t>
            </a:r>
            <a:endParaRPr b="0" i="0" sz="1950" u="none" cap="none" strike="noStrike"/>
          </a:p>
        </p:txBody>
      </p:sp>
      <p:sp>
        <p:nvSpPr>
          <p:cNvPr id="148" name="Google Shape;148;p6"/>
          <p:cNvSpPr/>
          <p:nvPr/>
        </p:nvSpPr>
        <p:spPr>
          <a:xfrm>
            <a:off x="9221153" y="5420916"/>
            <a:ext cx="2949654" cy="288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800"/>
              <a:buFont typeface="Kanit Light"/>
              <a:buNone/>
            </a:pPr>
            <a:r>
              <a:rPr b="0" i="0" lang="en-US" sz="180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Documentos Descompuestos</a:t>
            </a:r>
            <a:endParaRPr b="0" i="0" sz="1800" u="none" cap="none" strike="noStrike"/>
          </a:p>
        </p:txBody>
      </p:sp>
      <p:sp>
        <p:nvSpPr>
          <p:cNvPr id="149" name="Google Shape;149;p6"/>
          <p:cNvSpPr/>
          <p:nvPr/>
        </p:nvSpPr>
        <p:spPr>
          <a:xfrm>
            <a:off x="7599402" y="5819775"/>
            <a:ext cx="6193274" cy="9086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450"/>
              <a:buFont typeface="Martel Sans"/>
              <a:buNone/>
            </a:pPr>
            <a:r>
              <a:rPr b="0" i="0" lang="en-US" sz="14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Después de </a:t>
            </a:r>
            <a:r>
              <a:rPr b="0" i="0" lang="en-US" sz="1450" u="none" cap="none" strike="noStrike">
                <a:solidFill>
                  <a:srgbClr val="2C3249"/>
                </a:solidFill>
                <a:highlight>
                  <a:srgbClr val="F2F2F2"/>
                </a:highlight>
                <a:latin typeface="Consolas"/>
                <a:ea typeface="Consolas"/>
                <a:cs typeface="Consolas"/>
                <a:sym typeface="Consolas"/>
              </a:rPr>
              <a:t>$unwind</a:t>
            </a:r>
            <a:r>
              <a:rPr b="0" i="0" lang="en-US" sz="14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, se crean múltiples documentos. Cada uno contiene el campo del array expandido, permitiendo un análisis granular de cada elemento.</a:t>
            </a:r>
            <a:endParaRPr b="0" i="0" sz="1450" u="none" cap="none" strike="noStrike"/>
          </a:p>
        </p:txBody>
      </p:sp>
      <p:sp>
        <p:nvSpPr>
          <p:cNvPr id="150" name="Google Shape;150;p6"/>
          <p:cNvSpPr/>
          <p:nvPr/>
        </p:nvSpPr>
        <p:spPr>
          <a:xfrm>
            <a:off x="645676" y="7128034"/>
            <a:ext cx="13339048" cy="590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450"/>
              <a:buFont typeface="Martel Sans"/>
              <a:buNone/>
            </a:pPr>
            <a:r>
              <a:rPr b="0" i="0" lang="en-US" sz="14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Es extremadamente útil para procesar listas de ítems o subdocumentos, como expandir un array de productos dentro de cada pedido, facilitando así un análisis detallado por producto.</a:t>
            </a:r>
            <a:endParaRPr b="0" i="0" sz="14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"/>
          <p:cNvSpPr/>
          <p:nvPr/>
        </p:nvSpPr>
        <p:spPr>
          <a:xfrm>
            <a:off x="788670" y="763072"/>
            <a:ext cx="10234970" cy="704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4400"/>
              <a:buFont typeface="Kanit Light"/>
              <a:buNone/>
            </a:pPr>
            <a:r>
              <a:rPr b="0" i="0" lang="en-US" sz="4400" u="none" cap="none" strike="noStrike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Transformando Documentos con $project</a:t>
            </a:r>
            <a:endParaRPr b="0" i="0" sz="4400" u="none" cap="none" strike="noStrike"/>
          </a:p>
        </p:txBody>
      </p:sp>
      <p:sp>
        <p:nvSpPr>
          <p:cNvPr id="157" name="Google Shape;157;p7"/>
          <p:cNvSpPr/>
          <p:nvPr/>
        </p:nvSpPr>
        <p:spPr>
          <a:xfrm>
            <a:off x="788670" y="1917978"/>
            <a:ext cx="13053060" cy="7591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None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Una vez que los datos están unidos y, si es necesario, los arrays descompuestos, </a:t>
            </a:r>
            <a:r>
              <a:rPr b="0" i="0" lang="en-US" sz="1750" u="none" cap="none" strike="noStrike">
                <a:solidFill>
                  <a:srgbClr val="2C3249"/>
                </a:solidFill>
                <a:highlight>
                  <a:srgbClr val="F2F2F2"/>
                </a:highlight>
                <a:latin typeface="Consolas"/>
                <a:ea typeface="Consolas"/>
                <a:cs typeface="Consolas"/>
                <a:sym typeface="Consolas"/>
              </a:rPr>
              <a:t>$project</a:t>
            </a: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 toma el centro del escenario para moldear la forma final de tus documentos. Es tu herramienta para el control de la salida.</a:t>
            </a:r>
            <a:endParaRPr b="0" i="0" sz="1750" u="none" cap="none" strike="noStrike"/>
          </a:p>
        </p:txBody>
      </p:sp>
      <p:sp>
        <p:nvSpPr>
          <p:cNvPr id="158" name="Google Shape;158;p7"/>
          <p:cNvSpPr/>
          <p:nvPr/>
        </p:nvSpPr>
        <p:spPr>
          <a:xfrm>
            <a:off x="788670" y="3268623"/>
            <a:ext cx="4200763" cy="3185160"/>
          </a:xfrm>
          <a:prstGeom prst="roundRect">
            <a:avLst>
              <a:gd fmla="val 459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7"/>
          <p:cNvSpPr/>
          <p:nvPr/>
        </p:nvSpPr>
        <p:spPr>
          <a:xfrm>
            <a:off x="788670" y="3238143"/>
            <a:ext cx="4200763" cy="121920"/>
          </a:xfrm>
          <a:prstGeom prst="roundRect">
            <a:avLst>
              <a:gd fmla="val 77636" name="adj"/>
            </a:avLst>
          </a:prstGeom>
          <a:solidFill>
            <a:srgbClr val="437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7"/>
          <p:cNvSpPr/>
          <p:nvPr/>
        </p:nvSpPr>
        <p:spPr>
          <a:xfrm>
            <a:off x="2551033" y="2930604"/>
            <a:ext cx="676037" cy="676037"/>
          </a:xfrm>
          <a:prstGeom prst="roundRect">
            <a:avLst>
              <a:gd fmla="val 135259" name="adj"/>
            </a:avLst>
          </a:prstGeom>
          <a:solidFill>
            <a:srgbClr val="437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61" name="Google Shape;16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3797" y="3099554"/>
            <a:ext cx="270391" cy="338018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7"/>
          <p:cNvSpPr/>
          <p:nvPr/>
        </p:nvSpPr>
        <p:spPr>
          <a:xfrm>
            <a:off x="1044416" y="3832027"/>
            <a:ext cx="2817019" cy="352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200"/>
              <a:buFont typeface="Kanit Light"/>
              <a:buNone/>
            </a:pPr>
            <a:r>
              <a:rPr b="0" i="0" lang="en-US" sz="220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Incluir/Excluir Campos</a:t>
            </a:r>
            <a:endParaRPr b="0" i="0" sz="2200" u="none" cap="none" strike="noStrike"/>
          </a:p>
        </p:txBody>
      </p:sp>
      <p:sp>
        <p:nvSpPr>
          <p:cNvPr id="163" name="Google Shape;163;p7"/>
          <p:cNvSpPr/>
          <p:nvPr/>
        </p:nvSpPr>
        <p:spPr>
          <a:xfrm>
            <a:off x="1044416" y="4319230"/>
            <a:ext cx="3689271" cy="18788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None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Especifica qué campos deseas conservar (valor </a:t>
            </a:r>
            <a:r>
              <a:rPr b="0" i="0" lang="en-US" sz="1750" u="none" cap="none" strike="noStrike">
                <a:solidFill>
                  <a:srgbClr val="2C3249"/>
                </a:solidFill>
                <a:highlight>
                  <a:srgbClr val="F2F2F2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) o eliminar (valor </a:t>
            </a:r>
            <a:r>
              <a:rPr b="0" i="0" lang="en-US" sz="1750" u="none" cap="none" strike="noStrike">
                <a:solidFill>
                  <a:srgbClr val="2C3249"/>
                </a:solidFill>
                <a:highlight>
                  <a:srgbClr val="F2F2F2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) del resultado, simplificando la estructura del documento final.</a:t>
            </a:r>
            <a:endParaRPr b="0" i="0" sz="1750" u="none" cap="none" strike="noStrike"/>
          </a:p>
        </p:txBody>
      </p:sp>
      <p:sp>
        <p:nvSpPr>
          <p:cNvPr id="164" name="Google Shape;164;p7"/>
          <p:cNvSpPr/>
          <p:nvPr/>
        </p:nvSpPr>
        <p:spPr>
          <a:xfrm>
            <a:off x="5214699" y="3268623"/>
            <a:ext cx="4200882" cy="3185160"/>
          </a:xfrm>
          <a:prstGeom prst="roundRect">
            <a:avLst>
              <a:gd fmla="val 459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7"/>
          <p:cNvSpPr/>
          <p:nvPr/>
        </p:nvSpPr>
        <p:spPr>
          <a:xfrm>
            <a:off x="5214699" y="3238143"/>
            <a:ext cx="4200882" cy="121920"/>
          </a:xfrm>
          <a:prstGeom prst="roundRect">
            <a:avLst>
              <a:gd fmla="val 77636" name="adj"/>
            </a:avLst>
          </a:prstGeom>
          <a:solidFill>
            <a:srgbClr val="437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7"/>
          <p:cNvSpPr/>
          <p:nvPr/>
        </p:nvSpPr>
        <p:spPr>
          <a:xfrm>
            <a:off x="6977063" y="2930604"/>
            <a:ext cx="676037" cy="676037"/>
          </a:xfrm>
          <a:prstGeom prst="roundRect">
            <a:avLst>
              <a:gd fmla="val 135259" name="adj"/>
            </a:avLst>
          </a:prstGeom>
          <a:solidFill>
            <a:srgbClr val="437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67" name="Google Shape;16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9826" y="3099554"/>
            <a:ext cx="270391" cy="338018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7"/>
          <p:cNvSpPr/>
          <p:nvPr/>
        </p:nvSpPr>
        <p:spPr>
          <a:xfrm>
            <a:off x="5470446" y="3832027"/>
            <a:ext cx="3157776" cy="352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200"/>
              <a:buFont typeface="Kanit Light"/>
              <a:buNone/>
            </a:pPr>
            <a:r>
              <a:rPr b="0" i="0" lang="en-US" sz="220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Crear Campos Calculados</a:t>
            </a:r>
            <a:endParaRPr b="0" i="0" sz="2200" u="none" cap="none" strike="noStrike"/>
          </a:p>
        </p:txBody>
      </p:sp>
      <p:sp>
        <p:nvSpPr>
          <p:cNvPr id="169" name="Google Shape;169;p7"/>
          <p:cNvSpPr/>
          <p:nvPr/>
        </p:nvSpPr>
        <p:spPr>
          <a:xfrm>
            <a:off x="5470446" y="4319230"/>
            <a:ext cx="3689390" cy="18026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None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Define nuevos campos utilizando expresiones. Puedes realizar operaciones matemáticas, manipular cadenas o aplicar lógica para generar valores derivados.</a:t>
            </a:r>
            <a:endParaRPr b="0" i="0" sz="1750" u="none" cap="none" strike="noStrike"/>
          </a:p>
        </p:txBody>
      </p:sp>
      <p:sp>
        <p:nvSpPr>
          <p:cNvPr id="170" name="Google Shape;170;p7"/>
          <p:cNvSpPr/>
          <p:nvPr/>
        </p:nvSpPr>
        <p:spPr>
          <a:xfrm>
            <a:off x="9640848" y="3268623"/>
            <a:ext cx="4200882" cy="3185160"/>
          </a:xfrm>
          <a:prstGeom prst="roundRect">
            <a:avLst>
              <a:gd fmla="val 459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7"/>
          <p:cNvSpPr/>
          <p:nvPr/>
        </p:nvSpPr>
        <p:spPr>
          <a:xfrm>
            <a:off x="9640848" y="3238143"/>
            <a:ext cx="4200882" cy="121920"/>
          </a:xfrm>
          <a:prstGeom prst="roundRect">
            <a:avLst>
              <a:gd fmla="val 77636" name="adj"/>
            </a:avLst>
          </a:prstGeom>
          <a:solidFill>
            <a:srgbClr val="437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7"/>
          <p:cNvSpPr/>
          <p:nvPr/>
        </p:nvSpPr>
        <p:spPr>
          <a:xfrm>
            <a:off x="11403211" y="2930604"/>
            <a:ext cx="676037" cy="676037"/>
          </a:xfrm>
          <a:prstGeom prst="roundRect">
            <a:avLst>
              <a:gd fmla="val 135259" name="adj"/>
            </a:avLst>
          </a:prstGeom>
          <a:solidFill>
            <a:srgbClr val="437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3" name="Google Shape;173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05974" y="3099554"/>
            <a:ext cx="270391" cy="338018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7"/>
          <p:cNvSpPr/>
          <p:nvPr/>
        </p:nvSpPr>
        <p:spPr>
          <a:xfrm>
            <a:off x="9896594" y="3832027"/>
            <a:ext cx="3263027" cy="352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2200"/>
              <a:buFont typeface="Kanit Light"/>
              <a:buNone/>
            </a:pPr>
            <a:r>
              <a:rPr b="0" i="0" lang="en-US" sz="220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Reestructuración de Datos</a:t>
            </a:r>
            <a:endParaRPr b="0" i="0" sz="2200" u="none" cap="none" strike="noStrike"/>
          </a:p>
        </p:txBody>
      </p:sp>
      <p:sp>
        <p:nvSpPr>
          <p:cNvPr id="175" name="Google Shape;175;p7"/>
          <p:cNvSpPr/>
          <p:nvPr/>
        </p:nvSpPr>
        <p:spPr>
          <a:xfrm>
            <a:off x="9896594" y="4319230"/>
            <a:ext cx="3689390" cy="18026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None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Renombra campos o reorganiza la jerarquía de los documentos. Esto es vital para adaptar la salida a las necesidades de tu aplicación o análisis posterior.</a:t>
            </a:r>
            <a:endParaRPr b="0" i="0" sz="1750" u="none" cap="none" strike="noStrike"/>
          </a:p>
        </p:txBody>
      </p:sp>
      <p:sp>
        <p:nvSpPr>
          <p:cNvPr id="176" name="Google Shape;176;p7"/>
          <p:cNvSpPr/>
          <p:nvPr/>
        </p:nvSpPr>
        <p:spPr>
          <a:xfrm>
            <a:off x="788670" y="6707267"/>
            <a:ext cx="13053060" cy="7591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750"/>
              <a:buFont typeface="Martel Sans"/>
              <a:buNone/>
            </a:pP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Puedes mostrar solo el nombre, email y un total de pedidos calculado. Complementa a </a:t>
            </a:r>
            <a:r>
              <a:rPr b="0" i="0" lang="en-US" sz="1750" u="none" cap="none" strike="noStrike">
                <a:solidFill>
                  <a:srgbClr val="2C3249"/>
                </a:solidFill>
                <a:highlight>
                  <a:srgbClr val="F2F2F2"/>
                </a:highlight>
                <a:latin typeface="Consolas"/>
                <a:ea typeface="Consolas"/>
                <a:cs typeface="Consolas"/>
                <a:sym typeface="Consolas"/>
              </a:rPr>
              <a:t>$addFields</a:t>
            </a:r>
            <a:r>
              <a:rPr b="0" i="0" lang="en-US" sz="175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, que añade nuevos campos sin eliminar los existentes, para un enriquecimiento progresivo de tus datos.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"/>
          <p:cNvSpPr/>
          <p:nvPr/>
        </p:nvSpPr>
        <p:spPr>
          <a:xfrm>
            <a:off x="584002" y="545663"/>
            <a:ext cx="11120437" cy="5214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53"/>
              </a:lnSpc>
              <a:spcBef>
                <a:spcPts val="0"/>
              </a:spcBef>
              <a:spcAft>
                <a:spcPts val="0"/>
              </a:spcAft>
              <a:buClr>
                <a:srgbClr val="272D45"/>
              </a:buClr>
              <a:buSzPts val="3250"/>
              <a:buFont typeface="Kanit Light"/>
              <a:buNone/>
            </a:pPr>
            <a:r>
              <a:rPr b="0" i="0" lang="en-US" sz="3250" u="none" cap="none" strike="noStrike">
                <a:solidFill>
                  <a:srgbClr val="272D45"/>
                </a:solidFill>
                <a:latin typeface="Kanit Light"/>
                <a:ea typeface="Kanit Light"/>
                <a:cs typeface="Kanit Light"/>
                <a:sym typeface="Kanit Light"/>
              </a:rPr>
              <a:t>Ejemplo Completo: Pipeline con $lookup, $unwind y $project</a:t>
            </a:r>
            <a:endParaRPr b="0" i="0" sz="3250" u="none" cap="none" strike="noStrike"/>
          </a:p>
        </p:txBody>
      </p:sp>
      <p:sp>
        <p:nvSpPr>
          <p:cNvPr id="183" name="Google Shape;183;p8"/>
          <p:cNvSpPr/>
          <p:nvPr/>
        </p:nvSpPr>
        <p:spPr>
          <a:xfrm>
            <a:off x="584002" y="1400889"/>
            <a:ext cx="13462397" cy="5341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300"/>
              <a:buFont typeface="Martel Sans"/>
              <a:buNone/>
            </a:pPr>
            <a:r>
              <a:rPr b="0" i="0" lang="en-US" sz="130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Un pipeline de agregación avanzado es una secuencia orquestada de operaciones que transforman tus datos brutos en insights valiosos. Así es como podrían combinarse los operadores clave:</a:t>
            </a:r>
            <a:endParaRPr b="0" i="0" sz="1300" u="none" cap="none" strike="noStrike"/>
          </a:p>
        </p:txBody>
      </p:sp>
      <p:sp>
        <p:nvSpPr>
          <p:cNvPr id="184" name="Google Shape;184;p8"/>
          <p:cNvSpPr/>
          <p:nvPr/>
        </p:nvSpPr>
        <p:spPr>
          <a:xfrm>
            <a:off x="7303770" y="2122646"/>
            <a:ext cx="22860" cy="4839414"/>
          </a:xfrm>
          <a:prstGeom prst="roundRect">
            <a:avLst>
              <a:gd fmla="val 306612" name="adj"/>
            </a:avLst>
          </a:prstGeom>
          <a:solidFill>
            <a:srgbClr val="C5D2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8"/>
          <p:cNvSpPr/>
          <p:nvPr/>
        </p:nvSpPr>
        <p:spPr>
          <a:xfrm>
            <a:off x="6837521" y="2862143"/>
            <a:ext cx="500539" cy="22860"/>
          </a:xfrm>
          <a:prstGeom prst="roundRect">
            <a:avLst>
              <a:gd fmla="val 306612" name="adj"/>
            </a:avLst>
          </a:prstGeom>
          <a:solidFill>
            <a:srgbClr val="C5D2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8"/>
          <p:cNvSpPr/>
          <p:nvPr/>
        </p:nvSpPr>
        <p:spPr>
          <a:xfrm>
            <a:off x="7252633" y="2811006"/>
            <a:ext cx="125135" cy="125135"/>
          </a:xfrm>
          <a:prstGeom prst="roundRect">
            <a:avLst>
              <a:gd fmla="val 365365" name="adj"/>
            </a:avLst>
          </a:prstGeom>
          <a:solidFill>
            <a:srgbClr val="437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8"/>
          <p:cNvSpPr/>
          <p:nvPr/>
        </p:nvSpPr>
        <p:spPr>
          <a:xfrm>
            <a:off x="584002" y="2122646"/>
            <a:ext cx="6230660" cy="1335048"/>
          </a:xfrm>
          <a:prstGeom prst="roundRect">
            <a:avLst>
              <a:gd fmla="val 5250" name="adj"/>
            </a:avLst>
          </a:prstGeom>
          <a:solidFill>
            <a:srgbClr val="DFECE9"/>
          </a:solidFill>
          <a:ln cap="flat" cmpd="sng" w="9525">
            <a:solidFill>
              <a:srgbClr val="C5D2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8"/>
          <p:cNvSpPr/>
          <p:nvPr/>
        </p:nvSpPr>
        <p:spPr>
          <a:xfrm>
            <a:off x="4300180" y="2297073"/>
            <a:ext cx="2340054" cy="2607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8125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600"/>
              <a:buFont typeface="Kanit Light"/>
              <a:buNone/>
            </a:pPr>
            <a:r>
              <a:rPr b="0" i="0" lang="en-US" sz="160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1. Filtrar Pedidos ($match)</a:t>
            </a:r>
            <a:endParaRPr b="0" i="0" sz="1600" u="none" cap="none" strike="noStrike"/>
          </a:p>
        </p:txBody>
      </p:sp>
      <p:sp>
        <p:nvSpPr>
          <p:cNvPr id="189" name="Google Shape;189;p8"/>
          <p:cNvSpPr/>
          <p:nvPr/>
        </p:nvSpPr>
        <p:spPr>
          <a:xfrm>
            <a:off x="758428" y="2657832"/>
            <a:ext cx="5881807" cy="5341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300"/>
              <a:buFont typeface="Martel Sans"/>
              <a:buNone/>
            </a:pPr>
            <a:r>
              <a:rPr b="0" i="0" lang="en-US" sz="130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Comenzamos filtrando los pedidos de un cliente específico o dentro de un rango de fechas para reducir el conjunto de datos inicial.</a:t>
            </a:r>
            <a:endParaRPr b="0" i="0" sz="1300" u="none" cap="none" strike="noStrike"/>
          </a:p>
        </p:txBody>
      </p:sp>
      <p:sp>
        <p:nvSpPr>
          <p:cNvPr id="190" name="Google Shape;190;p8"/>
          <p:cNvSpPr/>
          <p:nvPr/>
        </p:nvSpPr>
        <p:spPr>
          <a:xfrm>
            <a:off x="7292340" y="3779877"/>
            <a:ext cx="500539" cy="22860"/>
          </a:xfrm>
          <a:prstGeom prst="roundRect">
            <a:avLst>
              <a:gd fmla="val 306612" name="adj"/>
            </a:avLst>
          </a:prstGeom>
          <a:solidFill>
            <a:srgbClr val="C5D2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8"/>
          <p:cNvSpPr/>
          <p:nvPr/>
        </p:nvSpPr>
        <p:spPr>
          <a:xfrm>
            <a:off x="7252633" y="3728740"/>
            <a:ext cx="125135" cy="125135"/>
          </a:xfrm>
          <a:prstGeom prst="roundRect">
            <a:avLst>
              <a:gd fmla="val 365365" name="adj"/>
            </a:avLst>
          </a:prstGeom>
          <a:solidFill>
            <a:srgbClr val="437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8"/>
          <p:cNvSpPr/>
          <p:nvPr/>
        </p:nvSpPr>
        <p:spPr>
          <a:xfrm>
            <a:off x="7815739" y="3123843"/>
            <a:ext cx="6230660" cy="1335048"/>
          </a:xfrm>
          <a:prstGeom prst="roundRect">
            <a:avLst>
              <a:gd fmla="val 5250" name="adj"/>
            </a:avLst>
          </a:prstGeom>
          <a:solidFill>
            <a:srgbClr val="DFECE9"/>
          </a:solidFill>
          <a:ln cap="flat" cmpd="sng" w="9525">
            <a:solidFill>
              <a:srgbClr val="C5D2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8"/>
          <p:cNvSpPr/>
          <p:nvPr/>
        </p:nvSpPr>
        <p:spPr>
          <a:xfrm>
            <a:off x="7990165" y="3298269"/>
            <a:ext cx="2862262" cy="2607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125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600"/>
              <a:buFont typeface="Kanit Light"/>
              <a:buNone/>
            </a:pPr>
            <a:r>
              <a:rPr b="0" i="0" lang="en-US" sz="160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2. Unir con Productos ($lookup)</a:t>
            </a:r>
            <a:endParaRPr b="0" i="0" sz="1600" u="none" cap="none" strike="noStrike"/>
          </a:p>
        </p:txBody>
      </p:sp>
      <p:sp>
        <p:nvSpPr>
          <p:cNvPr id="194" name="Google Shape;194;p8"/>
          <p:cNvSpPr/>
          <p:nvPr/>
        </p:nvSpPr>
        <p:spPr>
          <a:xfrm>
            <a:off x="7990165" y="3659029"/>
            <a:ext cx="5881807" cy="5341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300"/>
              <a:buFont typeface="Martel Sans"/>
              <a:buNone/>
            </a:pPr>
            <a:r>
              <a:rPr b="0" i="0" lang="en-US" sz="130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Luego, unimos cada pedido con la colección de productos para obtener los detalles completos de cada artículo vendido.</a:t>
            </a:r>
            <a:endParaRPr b="0" i="0" sz="1300" u="none" cap="none" strike="noStrike"/>
          </a:p>
        </p:txBody>
      </p:sp>
      <p:sp>
        <p:nvSpPr>
          <p:cNvPr id="195" name="Google Shape;195;p8"/>
          <p:cNvSpPr/>
          <p:nvPr/>
        </p:nvSpPr>
        <p:spPr>
          <a:xfrm>
            <a:off x="6837521" y="4614267"/>
            <a:ext cx="500539" cy="22860"/>
          </a:xfrm>
          <a:prstGeom prst="roundRect">
            <a:avLst>
              <a:gd fmla="val 306612" name="adj"/>
            </a:avLst>
          </a:prstGeom>
          <a:solidFill>
            <a:srgbClr val="C5D2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8"/>
          <p:cNvSpPr/>
          <p:nvPr/>
        </p:nvSpPr>
        <p:spPr>
          <a:xfrm>
            <a:off x="7252633" y="4563130"/>
            <a:ext cx="125135" cy="125135"/>
          </a:xfrm>
          <a:prstGeom prst="roundRect">
            <a:avLst>
              <a:gd fmla="val 365365" name="adj"/>
            </a:avLst>
          </a:prstGeom>
          <a:solidFill>
            <a:srgbClr val="437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8"/>
          <p:cNvSpPr/>
          <p:nvPr/>
        </p:nvSpPr>
        <p:spPr>
          <a:xfrm>
            <a:off x="584002" y="3958233"/>
            <a:ext cx="6230660" cy="1335048"/>
          </a:xfrm>
          <a:prstGeom prst="roundRect">
            <a:avLst>
              <a:gd fmla="val 5250" name="adj"/>
            </a:avLst>
          </a:prstGeom>
          <a:solidFill>
            <a:srgbClr val="DFECE9"/>
          </a:solidFill>
          <a:ln cap="flat" cmpd="sng" w="9525">
            <a:solidFill>
              <a:srgbClr val="C5D2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8"/>
          <p:cNvSpPr/>
          <p:nvPr/>
        </p:nvSpPr>
        <p:spPr>
          <a:xfrm>
            <a:off x="3663077" y="4132659"/>
            <a:ext cx="2977158" cy="2607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8125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600"/>
              <a:buFont typeface="Kanit Light"/>
              <a:buNone/>
            </a:pPr>
            <a:r>
              <a:rPr b="0" i="0" lang="en-US" sz="160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3. Descomponer Items ($unwind)</a:t>
            </a:r>
            <a:endParaRPr b="0" i="0" sz="1600" u="none" cap="none" strike="noStrike"/>
          </a:p>
        </p:txBody>
      </p:sp>
      <p:sp>
        <p:nvSpPr>
          <p:cNvPr id="199" name="Google Shape;199;p8"/>
          <p:cNvSpPr/>
          <p:nvPr/>
        </p:nvSpPr>
        <p:spPr>
          <a:xfrm>
            <a:off x="758428" y="4493419"/>
            <a:ext cx="5881807" cy="5341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300"/>
              <a:buFont typeface="Martel Sans"/>
              <a:buNone/>
            </a:pPr>
            <a:r>
              <a:rPr b="0" i="0" lang="en-US" sz="130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Expandimos el array de ítems de cada pedido para tratar cada producto individualmente en los siguientes pasos.</a:t>
            </a:r>
            <a:endParaRPr b="0" i="0" sz="1300" u="none" cap="none" strike="noStrike"/>
          </a:p>
        </p:txBody>
      </p:sp>
      <p:sp>
        <p:nvSpPr>
          <p:cNvPr id="200" name="Google Shape;200;p8"/>
          <p:cNvSpPr/>
          <p:nvPr/>
        </p:nvSpPr>
        <p:spPr>
          <a:xfrm>
            <a:off x="7292340" y="5448657"/>
            <a:ext cx="500539" cy="22860"/>
          </a:xfrm>
          <a:prstGeom prst="roundRect">
            <a:avLst>
              <a:gd fmla="val 306612" name="adj"/>
            </a:avLst>
          </a:prstGeom>
          <a:solidFill>
            <a:srgbClr val="C5D2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8"/>
          <p:cNvSpPr/>
          <p:nvPr/>
        </p:nvSpPr>
        <p:spPr>
          <a:xfrm>
            <a:off x="7252633" y="5397520"/>
            <a:ext cx="125135" cy="125135"/>
          </a:xfrm>
          <a:prstGeom prst="roundRect">
            <a:avLst>
              <a:gd fmla="val 365365" name="adj"/>
            </a:avLst>
          </a:prstGeom>
          <a:solidFill>
            <a:srgbClr val="437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8"/>
          <p:cNvSpPr/>
          <p:nvPr/>
        </p:nvSpPr>
        <p:spPr>
          <a:xfrm>
            <a:off x="7815739" y="4792623"/>
            <a:ext cx="6230660" cy="1335048"/>
          </a:xfrm>
          <a:prstGeom prst="roundRect">
            <a:avLst>
              <a:gd fmla="val 5250" name="adj"/>
            </a:avLst>
          </a:prstGeom>
          <a:solidFill>
            <a:srgbClr val="DFECE9"/>
          </a:solidFill>
          <a:ln cap="flat" cmpd="sng" w="9525">
            <a:solidFill>
              <a:srgbClr val="C5D2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8"/>
          <p:cNvSpPr/>
          <p:nvPr/>
        </p:nvSpPr>
        <p:spPr>
          <a:xfrm>
            <a:off x="7990165" y="4967049"/>
            <a:ext cx="2483048" cy="2607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125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600"/>
              <a:buFont typeface="Kanit Light"/>
              <a:buNone/>
            </a:pPr>
            <a:r>
              <a:rPr b="0" i="0" lang="en-US" sz="160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4. Calcular Totales ($group)</a:t>
            </a:r>
            <a:endParaRPr b="0" i="0" sz="1600" u="none" cap="none" strike="noStrike"/>
          </a:p>
        </p:txBody>
      </p:sp>
      <p:sp>
        <p:nvSpPr>
          <p:cNvPr id="204" name="Google Shape;204;p8"/>
          <p:cNvSpPr/>
          <p:nvPr/>
        </p:nvSpPr>
        <p:spPr>
          <a:xfrm>
            <a:off x="7990165" y="5327809"/>
            <a:ext cx="5881807" cy="5341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300"/>
              <a:buFont typeface="Martel Sans"/>
              <a:buNone/>
            </a:pPr>
            <a:r>
              <a:rPr b="0" i="0" lang="en-US" sz="130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Agrupamos por cliente y calculamos el total gastado, o el número de productos comprados.</a:t>
            </a:r>
            <a:endParaRPr b="0" i="0" sz="1300" u="none" cap="none" strike="noStrike"/>
          </a:p>
        </p:txBody>
      </p:sp>
      <p:sp>
        <p:nvSpPr>
          <p:cNvPr id="205" name="Google Shape;205;p8"/>
          <p:cNvSpPr/>
          <p:nvPr/>
        </p:nvSpPr>
        <p:spPr>
          <a:xfrm>
            <a:off x="6837521" y="6283047"/>
            <a:ext cx="500539" cy="22860"/>
          </a:xfrm>
          <a:prstGeom prst="roundRect">
            <a:avLst>
              <a:gd fmla="val 306612" name="adj"/>
            </a:avLst>
          </a:prstGeom>
          <a:solidFill>
            <a:srgbClr val="C5D2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8"/>
          <p:cNvSpPr/>
          <p:nvPr/>
        </p:nvSpPr>
        <p:spPr>
          <a:xfrm>
            <a:off x="7252633" y="6231910"/>
            <a:ext cx="125135" cy="125135"/>
          </a:xfrm>
          <a:prstGeom prst="roundRect">
            <a:avLst>
              <a:gd fmla="val 365365" name="adj"/>
            </a:avLst>
          </a:prstGeom>
          <a:solidFill>
            <a:srgbClr val="4370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8"/>
          <p:cNvSpPr/>
          <p:nvPr/>
        </p:nvSpPr>
        <p:spPr>
          <a:xfrm>
            <a:off x="584002" y="5627013"/>
            <a:ext cx="6230660" cy="1335048"/>
          </a:xfrm>
          <a:prstGeom prst="roundRect">
            <a:avLst>
              <a:gd fmla="val 5250" name="adj"/>
            </a:avLst>
          </a:prstGeom>
          <a:solidFill>
            <a:srgbClr val="DFECE9"/>
          </a:solidFill>
          <a:ln cap="flat" cmpd="sng" w="9525">
            <a:solidFill>
              <a:srgbClr val="C5D2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8"/>
          <p:cNvSpPr/>
          <p:nvPr/>
        </p:nvSpPr>
        <p:spPr>
          <a:xfrm>
            <a:off x="3667720" y="5801439"/>
            <a:ext cx="2972514" cy="2607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8125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600"/>
              <a:buFont typeface="Kanit Light"/>
              <a:buNone/>
            </a:pPr>
            <a:r>
              <a:rPr b="0" i="0" lang="en-US" sz="1600" u="none" cap="none" strike="noStrike">
                <a:solidFill>
                  <a:srgbClr val="2C3249"/>
                </a:solidFill>
                <a:latin typeface="Kanit Light"/>
                <a:ea typeface="Kanit Light"/>
                <a:cs typeface="Kanit Light"/>
                <a:sym typeface="Kanit Light"/>
              </a:rPr>
              <a:t>5. Proyectar Resultado ($project)</a:t>
            </a:r>
            <a:endParaRPr b="0" i="0" sz="1600" u="none" cap="none" strike="noStrike"/>
          </a:p>
        </p:txBody>
      </p:sp>
      <p:sp>
        <p:nvSpPr>
          <p:cNvPr id="209" name="Google Shape;209;p8"/>
          <p:cNvSpPr/>
          <p:nvPr/>
        </p:nvSpPr>
        <p:spPr>
          <a:xfrm>
            <a:off x="758428" y="6162199"/>
            <a:ext cx="5881807" cy="5341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300"/>
              <a:buFont typeface="Martel Sans"/>
              <a:buNone/>
            </a:pPr>
            <a:r>
              <a:rPr b="0" i="0" lang="en-US" sz="130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Finalmente, seleccionamos y formateamos los campos deseados, como el nombre del cliente y su gasto total, para la presentación final.</a:t>
            </a:r>
            <a:endParaRPr b="0" i="0" sz="1300" u="none" cap="none" strike="noStrike"/>
          </a:p>
        </p:txBody>
      </p:sp>
      <p:sp>
        <p:nvSpPr>
          <p:cNvPr id="210" name="Google Shape;210;p8"/>
          <p:cNvSpPr/>
          <p:nvPr/>
        </p:nvSpPr>
        <p:spPr>
          <a:xfrm>
            <a:off x="584002" y="7149703"/>
            <a:ext cx="13462397" cy="5341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2C3249"/>
              </a:buClr>
              <a:buSzPts val="1300"/>
              <a:buFont typeface="Martel Sans"/>
              <a:buNone/>
            </a:pPr>
            <a:r>
              <a:rPr b="0" i="0" lang="en-US" sz="1300" u="none" cap="none" strike="noStrike">
                <a:solidFill>
                  <a:srgbClr val="2C3249"/>
                </a:solidFill>
                <a:latin typeface="Martel Sans"/>
                <a:ea typeface="Martel Sans"/>
                <a:cs typeface="Martel Sans"/>
                <a:sym typeface="Martel Sans"/>
              </a:rPr>
              <a:t>Este enfoque modular te permite construir flujos de procesamiento de datos complejos y altamente personalizados, adaptándose a cualquier necesidad de análisis y reporte.</a:t>
            </a:r>
            <a:endParaRPr b="0" i="0" sz="13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2025-09-08T09:59:40Z</dcterms:created>
</cp:coreProperties>
</file>